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56" r:id="rId2"/>
    <p:sldId id="265" r:id="rId3"/>
    <p:sldId id="25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66" r:id="rId20"/>
    <p:sldId id="283" r:id="rId21"/>
    <p:sldId id="284" r:id="rId22"/>
    <p:sldId id="264"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63" autoAdjust="0"/>
    <p:restoredTop sz="94660"/>
  </p:normalViewPr>
  <p:slideViewPr>
    <p:cSldViewPr>
      <p:cViewPr varScale="1">
        <p:scale>
          <a:sx n="72" d="100"/>
          <a:sy n="72" d="100"/>
        </p:scale>
        <p:origin x="-1110"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D497090-9E87-4043-A949-46E039CBDE4F}" type="datetimeFigureOut">
              <a:rPr lang="en-US" smtClean="0"/>
              <a:pPr/>
              <a:t>5/27/2014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E6F261BB-4716-4F90-BB6E-896605AF198C}"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497090-9E87-4043-A949-46E039CBDE4F}" type="datetimeFigureOut">
              <a:rPr lang="en-US" smtClean="0"/>
              <a:pPr/>
              <a:t>5/27/2014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F261BB-4716-4F90-BB6E-896605AF198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497090-9E87-4043-A949-46E039CBDE4F}" type="datetimeFigureOut">
              <a:rPr lang="en-US" smtClean="0"/>
              <a:pPr/>
              <a:t>5/27/2014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E6F261BB-4716-4F90-BB6E-896605AF198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497090-9E87-4043-A949-46E039CBDE4F}" type="datetimeFigureOut">
              <a:rPr lang="en-US" smtClean="0"/>
              <a:pPr/>
              <a:t>5/27/2014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F261BB-4716-4F90-BB6E-896605AF198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497090-9E87-4043-A949-46E039CBDE4F}" type="datetimeFigureOut">
              <a:rPr lang="en-US" smtClean="0"/>
              <a:pPr/>
              <a:t>5/27/2014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F261BB-4716-4F90-BB6E-896605AF198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497090-9E87-4043-A949-46E039CBDE4F}" type="datetimeFigureOut">
              <a:rPr lang="en-US" smtClean="0"/>
              <a:pPr/>
              <a:t>5/27/2014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F261BB-4716-4F90-BB6E-896605AF198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497090-9E87-4043-A949-46E039CBDE4F}" type="datetimeFigureOut">
              <a:rPr lang="en-US" smtClean="0"/>
              <a:pPr/>
              <a:t>5/27/2014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F261BB-4716-4F90-BB6E-896605AF198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497090-9E87-4043-A949-46E039CBDE4F}" type="datetimeFigureOut">
              <a:rPr lang="en-US" smtClean="0"/>
              <a:pPr/>
              <a:t>5/27/2014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F261BB-4716-4F90-BB6E-896605AF198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497090-9E87-4043-A949-46E039CBDE4F}" type="datetimeFigureOut">
              <a:rPr lang="en-US" smtClean="0"/>
              <a:pPr/>
              <a:t>5/27/2014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F261BB-4716-4F90-BB6E-896605AF198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497090-9E87-4043-A949-46E039CBDE4F}" type="datetimeFigureOut">
              <a:rPr lang="en-US" smtClean="0"/>
              <a:pPr/>
              <a:t>5/27/2014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F261BB-4716-4F90-BB6E-896605AF198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497090-9E87-4043-A949-46E039CBDE4F}" type="datetimeFigureOut">
              <a:rPr lang="en-US" smtClean="0"/>
              <a:pPr/>
              <a:t>5/27/2014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F261BB-4716-4F90-BB6E-896605AF198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D497090-9E87-4043-A949-46E039CBDE4F}" type="datetimeFigureOut">
              <a:rPr lang="en-US" smtClean="0"/>
              <a:pPr/>
              <a:t>5/27/2014</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E6F261BB-4716-4F90-BB6E-896605AF198C}"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w3schools.com/" TargetMode="External"/><Relationship Id="rId2" Type="http://schemas.openxmlformats.org/officeDocument/2006/relationships/hyperlink" Target="http://www.google.com/" TargetMode="External"/><Relationship Id="rId1" Type="http://schemas.openxmlformats.org/officeDocument/2006/relationships/slideLayout" Target="../slideLayouts/slideLayout2.xml"/><Relationship Id="rId6" Type="http://schemas.openxmlformats.org/officeDocument/2006/relationships/hyperlink" Target="http://www.jquery.com/" TargetMode="External"/><Relationship Id="rId5" Type="http://schemas.openxmlformats.org/officeDocument/2006/relationships/hyperlink" Target="http://www.youtube.com/" TargetMode="External"/><Relationship Id="rId4" Type="http://schemas.openxmlformats.org/officeDocument/2006/relationships/hyperlink" Target="http://www.wikipedia.com/"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165225"/>
          </a:xfrm>
        </p:spPr>
        <p:txBody>
          <a:bodyPr>
            <a:noAutofit/>
          </a:bodyPr>
          <a:lstStyle/>
          <a:p>
            <a:pPr algn="ctr"/>
            <a:r>
              <a:rPr lang="en-US" sz="3200" b="1" dirty="0" smtClean="0">
                <a:latin typeface="Times New Roman" pitchFamily="18" charset="0"/>
                <a:cs typeface="Times New Roman" pitchFamily="18" charset="0"/>
              </a:rPr>
              <a:t>PROJECT</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ON</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ONLINE SHOPPING</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ENTITLED</a:t>
            </a:r>
            <a:r>
              <a:rPr lang="en-US" sz="3200" b="1" u="sng" dirty="0" smtClean="0">
                <a:latin typeface="Times New Roman" pitchFamily="18" charset="0"/>
                <a:cs typeface="Times New Roman" pitchFamily="18" charset="0"/>
              </a:rPr>
              <a:t/>
            </a:r>
            <a:br>
              <a:rPr lang="en-US" sz="3200" b="1" u="sng" dirty="0" smtClean="0">
                <a:latin typeface="Times New Roman" pitchFamily="18" charset="0"/>
                <a:cs typeface="Times New Roman" pitchFamily="18" charset="0"/>
              </a:rPr>
            </a:br>
            <a:r>
              <a:rPr lang="en-US" sz="3200" b="1" u="sng" dirty="0" err="1" smtClean="0">
                <a:latin typeface="Times New Roman" pitchFamily="18" charset="0"/>
                <a:cs typeface="Times New Roman" pitchFamily="18" charset="0"/>
              </a:rPr>
              <a:t>eMart</a:t>
            </a:r>
            <a:endParaRPr lang="en-US" sz="3200" b="1" u="sng" dirty="0">
              <a:latin typeface="Times New Roman" pitchFamily="18" charset="0"/>
              <a:cs typeface="Times New Roman" pitchFamily="18" charset="0"/>
            </a:endParaRPr>
          </a:p>
        </p:txBody>
      </p:sp>
      <p:sp>
        <p:nvSpPr>
          <p:cNvPr id="3" name="Subtitle 2"/>
          <p:cNvSpPr>
            <a:spLocks noGrp="1"/>
          </p:cNvSpPr>
          <p:nvPr>
            <p:ph type="subTitle" idx="1"/>
          </p:nvPr>
        </p:nvSpPr>
        <p:spPr>
          <a:xfrm>
            <a:off x="457200" y="2895600"/>
            <a:ext cx="8229600" cy="1752600"/>
          </a:xfrm>
        </p:spPr>
        <p:txBody>
          <a:bodyPr/>
          <a:lstStyle/>
          <a:p>
            <a:pPr algn="just"/>
            <a:r>
              <a:rPr lang="en-US" dirty="0" smtClean="0"/>
              <a:t>The easy way to shop online and explore all around market sitting at home</a:t>
            </a:r>
            <a:endParaRPr lang="en-US" dirty="0"/>
          </a:p>
        </p:txBody>
      </p:sp>
      <p:sp>
        <p:nvSpPr>
          <p:cNvPr id="4" name="TextBox 3"/>
          <p:cNvSpPr txBox="1"/>
          <p:nvPr/>
        </p:nvSpPr>
        <p:spPr>
          <a:xfrm>
            <a:off x="4724400" y="4648200"/>
            <a:ext cx="4191000" cy="1631216"/>
          </a:xfrm>
          <a:prstGeom prst="rect">
            <a:avLst/>
          </a:prstGeom>
          <a:noFill/>
        </p:spPr>
        <p:txBody>
          <a:bodyPr wrap="square" rtlCol="0">
            <a:spAutoFit/>
          </a:bodyPr>
          <a:lstStyle/>
          <a:p>
            <a:r>
              <a:rPr lang="en-US" sz="2000" b="1" i="1" dirty="0" smtClean="0">
                <a:latin typeface="Times New Roman" pitchFamily="18" charset="0"/>
                <a:cs typeface="Times New Roman" pitchFamily="18" charset="0"/>
              </a:rPr>
              <a:t>Project Created &amp; Presented By:</a:t>
            </a:r>
          </a:p>
          <a:p>
            <a:r>
              <a:rPr lang="en-US" sz="2000" b="1" i="1" dirty="0" err="1" smtClean="0">
                <a:latin typeface="Times New Roman" pitchFamily="18" charset="0"/>
                <a:cs typeface="Times New Roman" pitchFamily="18" charset="0"/>
              </a:rPr>
              <a:t>Siddhant</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Aggarwal</a:t>
            </a:r>
            <a:endParaRPr lang="en-US" sz="2000" b="1" i="1" dirty="0" smtClean="0">
              <a:latin typeface="Times New Roman" pitchFamily="18" charset="0"/>
              <a:cs typeface="Times New Roman" pitchFamily="18" charset="0"/>
            </a:endParaRPr>
          </a:p>
          <a:p>
            <a:r>
              <a:rPr lang="en-US" sz="2000" b="1" i="1" dirty="0" smtClean="0">
                <a:latin typeface="Times New Roman" pitchFamily="18" charset="0"/>
                <a:cs typeface="Times New Roman" pitchFamily="18" charset="0"/>
              </a:rPr>
              <a:t>2374</a:t>
            </a:r>
            <a:endParaRPr lang="en-US" sz="2000" b="1" i="1" dirty="0">
              <a:latin typeface="Times New Roman" pitchFamily="18" charset="0"/>
              <a:cs typeface="Times New Roman" pitchFamily="18" charset="0"/>
            </a:endParaRPr>
          </a:p>
          <a:p>
            <a:r>
              <a:rPr lang="en-US" sz="2000" b="1" i="1" dirty="0" smtClean="0">
                <a:latin typeface="Times New Roman" pitchFamily="18" charset="0"/>
                <a:cs typeface="Times New Roman" pitchFamily="18" charset="0"/>
              </a:rPr>
              <a:t>CSE-B(4</a:t>
            </a:r>
            <a:r>
              <a:rPr lang="en-US" sz="2000" b="1" i="1" baseline="30000" dirty="0" smtClean="0">
                <a:latin typeface="Times New Roman" pitchFamily="18" charset="0"/>
                <a:cs typeface="Times New Roman" pitchFamily="18" charset="0"/>
              </a:rPr>
              <a:t>TH</a:t>
            </a:r>
            <a:r>
              <a:rPr lang="en-US" sz="2000" b="1" i="1" dirty="0" smtClean="0">
                <a:latin typeface="Times New Roman" pitchFamily="18" charset="0"/>
                <a:cs typeface="Times New Roman" pitchFamily="18" charset="0"/>
              </a:rPr>
              <a:t> YEAR)</a:t>
            </a:r>
          </a:p>
          <a:p>
            <a:r>
              <a:rPr lang="en-US" sz="2000" b="1" i="1" dirty="0" smtClean="0">
                <a:latin typeface="Times New Roman" pitchFamily="18" charset="0"/>
                <a:cs typeface="Times New Roman" pitchFamily="18" charset="0"/>
              </a:rPr>
              <a:t>DITM</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b="1" u="sng" dirty="0" smtClean="0">
                <a:latin typeface="Times New Roman" pitchFamily="18" charset="0"/>
                <a:cs typeface="Times New Roman" pitchFamily="18" charset="0"/>
              </a:rPr>
              <a:t>OBJECTIVES</a:t>
            </a:r>
            <a:endParaRPr lang="en-US" b="1"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lvl="0"/>
            <a:r>
              <a:rPr lang="en-US" dirty="0" smtClean="0"/>
              <a:t>To provide users at ease of selling and buying.</a:t>
            </a:r>
          </a:p>
          <a:p>
            <a:pPr lvl="0"/>
            <a:r>
              <a:rPr lang="en-US" dirty="0" smtClean="0"/>
              <a:t>To provide them a simple and efficient list of products from all around the country.</a:t>
            </a:r>
          </a:p>
          <a:p>
            <a:pPr lvl="0"/>
            <a:r>
              <a:rPr lang="en-US" dirty="0" smtClean="0"/>
              <a:t>To provide them more chance of selling their products.</a:t>
            </a:r>
          </a:p>
          <a:p>
            <a:r>
              <a:rPr lang="en-US" dirty="0" smtClean="0"/>
              <a:t>To help them by saving their every transaction on the go.</a:t>
            </a:r>
          </a:p>
          <a:p>
            <a:r>
              <a:rPr lang="en-US" dirty="0" smtClean="0"/>
              <a:t>To help them provide with more varieties and various new trends in market sitting at home.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just"/>
            <a:r>
              <a:rPr lang="en-US" sz="4000" b="1" u="sng" dirty="0" smtClean="0">
                <a:latin typeface="Times New Roman" pitchFamily="18" charset="0"/>
                <a:cs typeface="Times New Roman" pitchFamily="18" charset="0"/>
              </a:rPr>
              <a:t>TECHNOLOGIES USED</a:t>
            </a:r>
            <a:endParaRPr lang="en-US" sz="4000" b="1"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Font typeface="Wingdings" pitchFamily="2" charset="2"/>
              <a:buChar char="Ø"/>
            </a:pPr>
            <a:r>
              <a:rPr lang="en-US" b="1" u="sng" dirty="0" smtClean="0">
                <a:latin typeface="Arial Black" pitchFamily="34" charset="0"/>
                <a:cs typeface="Times New Roman" pitchFamily="18" charset="0"/>
              </a:rPr>
              <a:t>FRONT END</a:t>
            </a:r>
          </a:p>
          <a:p>
            <a:pPr>
              <a:buFont typeface="Wingdings" pitchFamily="2" charset="2"/>
              <a:buChar char="§"/>
            </a:pPr>
            <a:r>
              <a:rPr lang="en-US" sz="2800" dirty="0" smtClean="0">
                <a:latin typeface="Times New Roman" pitchFamily="18" charset="0"/>
                <a:cs typeface="Times New Roman" pitchFamily="18" charset="0"/>
              </a:rPr>
              <a:t>HTML</a:t>
            </a:r>
          </a:p>
          <a:p>
            <a:pPr>
              <a:buFont typeface="Wingdings" pitchFamily="2" charset="2"/>
              <a:buChar char="§"/>
            </a:pPr>
            <a:r>
              <a:rPr lang="en-US" sz="2800" dirty="0" smtClean="0">
                <a:latin typeface="Times New Roman" pitchFamily="18" charset="0"/>
                <a:cs typeface="Times New Roman" pitchFamily="18" charset="0"/>
              </a:rPr>
              <a:t>CSS</a:t>
            </a:r>
          </a:p>
          <a:p>
            <a:pPr>
              <a:buFont typeface="Wingdings" pitchFamily="2" charset="2"/>
              <a:buChar char="§"/>
            </a:pPr>
            <a:r>
              <a:rPr lang="en-US" sz="2800" dirty="0" smtClean="0">
                <a:latin typeface="Times New Roman" pitchFamily="18" charset="0"/>
                <a:cs typeface="Times New Roman" pitchFamily="18" charset="0"/>
              </a:rPr>
              <a:t>JAVASCRIPT</a:t>
            </a:r>
            <a:endParaRPr lang="en-US" sz="2800" dirty="0">
              <a:latin typeface="Times New Roman" pitchFamily="18" charset="0"/>
              <a:cs typeface="Times New Roman" pitchFamily="18" charset="0"/>
            </a:endParaRPr>
          </a:p>
          <a:p>
            <a:pPr>
              <a:buFont typeface="Wingdings" pitchFamily="2" charset="2"/>
              <a:buChar char="Ø"/>
            </a:pPr>
            <a:r>
              <a:rPr lang="en-US" b="1" u="sng" dirty="0" smtClean="0">
                <a:latin typeface="Arial Black" pitchFamily="34" charset="0"/>
                <a:cs typeface="Times New Roman" pitchFamily="18" charset="0"/>
              </a:rPr>
              <a:t>BACK END</a:t>
            </a:r>
          </a:p>
          <a:p>
            <a:pPr>
              <a:buFont typeface="Wingdings" pitchFamily="2" charset="2"/>
              <a:buChar char="§"/>
            </a:pPr>
            <a:r>
              <a:rPr lang="en-US" sz="2800" dirty="0" smtClean="0">
                <a:latin typeface="Times New Roman" pitchFamily="18" charset="0"/>
                <a:cs typeface="Times New Roman" pitchFamily="18" charset="0"/>
              </a:rPr>
              <a:t>PHP</a:t>
            </a:r>
          </a:p>
          <a:p>
            <a:pPr>
              <a:buFont typeface="Wingdings" pitchFamily="2" charset="2"/>
              <a:buChar char="§"/>
            </a:pPr>
            <a:r>
              <a:rPr lang="en-US" sz="2800" dirty="0" smtClean="0">
                <a:latin typeface="Times New Roman" pitchFamily="18" charset="0"/>
                <a:cs typeface="Times New Roman" pitchFamily="18" charset="0"/>
              </a:rPr>
              <a:t>AJAX</a:t>
            </a:r>
          </a:p>
          <a:p>
            <a:pPr>
              <a:buFont typeface="Wingdings" pitchFamily="2" charset="2"/>
              <a:buChar char="§"/>
            </a:pPr>
            <a:r>
              <a:rPr lang="en-US" sz="2800" dirty="0" smtClean="0">
                <a:latin typeface="Times New Roman" pitchFamily="18" charset="0"/>
                <a:cs typeface="Times New Roman" pitchFamily="18" charset="0"/>
              </a:rPr>
              <a:t>MYSQL DATABASE</a:t>
            </a:r>
          </a:p>
          <a:p>
            <a:pPr>
              <a:buFont typeface="Wingdings" pitchFamily="2" charset="2"/>
              <a:buChar char="Ø"/>
            </a:pPr>
            <a:endParaRPr lang="en-US" sz="2800" u="sng"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4876800"/>
            <a:ext cx="5486400" cy="490538"/>
          </a:xfrm>
        </p:spPr>
        <p:txBody>
          <a:bodyPr>
            <a:normAutofit/>
          </a:bodyPr>
          <a:lstStyle/>
          <a:p>
            <a:pPr algn="just"/>
            <a:r>
              <a:rPr lang="en-US" sz="2400" i="1" u="sng" dirty="0" smtClean="0">
                <a:solidFill>
                  <a:srgbClr val="002060"/>
                </a:solidFill>
              </a:rPr>
              <a:t>HOME PAGE OF WEBSITE</a:t>
            </a:r>
            <a:endParaRPr lang="en-US" sz="2400" i="1" u="sng" dirty="0">
              <a:solidFill>
                <a:srgbClr val="002060"/>
              </a:solidFill>
            </a:endParaRPr>
          </a:p>
        </p:txBody>
      </p:sp>
      <p:pic>
        <p:nvPicPr>
          <p:cNvPr id="7" name="Picture Placeholder 6"/>
          <p:cNvPicPr preferRelativeResize="0">
            <a:picLocks noGrp="1"/>
          </p:cNvPicPr>
          <p:nvPr>
            <p:ph type="pic" idx="1"/>
          </p:nvPr>
        </p:nvPicPr>
        <p:blipFill>
          <a:blip r:embed="rId2"/>
          <a:srcRect/>
          <a:stretch>
            <a:fillRect/>
          </a:stretch>
        </p:blipFill>
        <p:spPr bwMode="auto">
          <a:xfrm>
            <a:off x="304800" y="304800"/>
            <a:ext cx="8229600" cy="4572000"/>
          </a:xfrm>
          <a:prstGeom prst="rect">
            <a:avLst/>
          </a:prstGeom>
          <a:noFill/>
          <a:ln w="9525">
            <a:noFill/>
            <a:miter lim="800000"/>
            <a:headEnd/>
            <a:tailEnd/>
          </a:ln>
        </p:spPr>
      </p:pic>
      <p:sp>
        <p:nvSpPr>
          <p:cNvPr id="8" name="Text Placeholder 7"/>
          <p:cNvSpPr>
            <a:spLocks noGrp="1"/>
          </p:cNvSpPr>
          <p:nvPr>
            <p:ph type="body" sz="half" idx="2"/>
          </p:nvPr>
        </p:nvSpPr>
        <p:spPr>
          <a:xfrm>
            <a:off x="1792288" y="5367338"/>
            <a:ext cx="5486400" cy="1338262"/>
          </a:xfrm>
        </p:spPr>
        <p:txBody>
          <a:bodyPr>
            <a:normAutofit/>
          </a:bodyPr>
          <a:lstStyle/>
          <a:p>
            <a:pPr algn="just">
              <a:buClr>
                <a:schemeClr val="tx1">
                  <a:lumMod val="95000"/>
                </a:schemeClr>
              </a:buClr>
              <a:buBlip>
                <a:blip r:embed="rId3"/>
              </a:buBlip>
            </a:pPr>
            <a:r>
              <a:rPr lang="en-US" sz="1800" b="1" dirty="0" smtClean="0">
                <a:latin typeface="Times New Roman" pitchFamily="18" charset="0"/>
                <a:cs typeface="Times New Roman" pitchFamily="18" charset="0"/>
              </a:rPr>
              <a:t>This page shows the randomized list of products posted on our website</a:t>
            </a:r>
          </a:p>
          <a:p>
            <a:pPr algn="just">
              <a:buClr>
                <a:schemeClr val="tx1">
                  <a:lumMod val="95000"/>
                </a:schemeClr>
              </a:buClr>
              <a:buBlip>
                <a:blip r:embed="rId3"/>
              </a:buBlip>
            </a:pPr>
            <a:r>
              <a:rPr lang="en-US" sz="1800" b="1" dirty="0" smtClean="0">
                <a:latin typeface="Times New Roman" pitchFamily="18" charset="0"/>
                <a:cs typeface="Times New Roman" pitchFamily="18" charset="0"/>
              </a:rPr>
              <a:t>On hover category list view</a:t>
            </a:r>
          </a:p>
          <a:p>
            <a:pPr algn="just">
              <a:buClr>
                <a:schemeClr val="tx1">
                  <a:lumMod val="95000"/>
                </a:schemeClr>
              </a:buClr>
              <a:buBlip>
                <a:blip r:embed="rId3"/>
              </a:buBlip>
            </a:pPr>
            <a:r>
              <a:rPr lang="en-US" sz="1800" b="1" dirty="0" smtClean="0">
                <a:latin typeface="Times New Roman" pitchFamily="18" charset="0"/>
                <a:cs typeface="Times New Roman" pitchFamily="18" charset="0"/>
              </a:rPr>
              <a:t>Search box to search for specific products</a:t>
            </a:r>
            <a:endParaRPr lang="en-US" sz="1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4876800"/>
            <a:ext cx="5486400" cy="490538"/>
          </a:xfrm>
        </p:spPr>
        <p:txBody>
          <a:bodyPr>
            <a:normAutofit/>
          </a:bodyPr>
          <a:lstStyle/>
          <a:p>
            <a:pPr algn="just"/>
            <a:r>
              <a:rPr lang="en-US" sz="2400" i="1" u="sng" dirty="0" smtClean="0">
                <a:solidFill>
                  <a:srgbClr val="002060"/>
                </a:solidFill>
              </a:rPr>
              <a:t>REGISTRATION PAGE OF WEBSITE</a:t>
            </a:r>
            <a:endParaRPr lang="en-US" sz="2400" i="1" u="sng" dirty="0">
              <a:solidFill>
                <a:srgbClr val="002060"/>
              </a:solidFill>
            </a:endParaRPr>
          </a:p>
        </p:txBody>
      </p:sp>
      <p:pic>
        <p:nvPicPr>
          <p:cNvPr id="10" name="Picture Placeholder 9"/>
          <p:cNvPicPr preferRelativeResize="0">
            <a:picLocks noGrp="1"/>
          </p:cNvPicPr>
          <p:nvPr>
            <p:ph type="pic" idx="1"/>
          </p:nvPr>
        </p:nvPicPr>
        <p:blipFill>
          <a:blip r:embed="rId2"/>
          <a:srcRect/>
          <a:stretch>
            <a:fillRect/>
          </a:stretch>
        </p:blipFill>
        <p:spPr bwMode="auto">
          <a:xfrm>
            <a:off x="457200" y="304800"/>
            <a:ext cx="8229600" cy="4572000"/>
          </a:xfrm>
          <a:prstGeom prst="rect">
            <a:avLst/>
          </a:prstGeom>
          <a:noFill/>
          <a:ln w="9525">
            <a:noFill/>
            <a:miter lim="800000"/>
            <a:headEnd/>
            <a:tailEnd/>
          </a:ln>
        </p:spPr>
      </p:pic>
      <p:sp>
        <p:nvSpPr>
          <p:cNvPr id="8" name="Text Placeholder 7"/>
          <p:cNvSpPr>
            <a:spLocks noGrp="1"/>
          </p:cNvSpPr>
          <p:nvPr>
            <p:ph type="body" sz="half" idx="2"/>
          </p:nvPr>
        </p:nvSpPr>
        <p:spPr>
          <a:xfrm>
            <a:off x="1792288" y="5367338"/>
            <a:ext cx="5486400" cy="1338262"/>
          </a:xfrm>
        </p:spPr>
        <p:txBody>
          <a:bodyPr>
            <a:normAutofit/>
          </a:bodyPr>
          <a:lstStyle/>
          <a:p>
            <a:pPr algn="just">
              <a:buBlip>
                <a:blip r:embed="rId3"/>
              </a:buBlip>
            </a:pPr>
            <a:r>
              <a:rPr lang="en-US" sz="1800" b="1" dirty="0" smtClean="0">
                <a:latin typeface="Times New Roman" pitchFamily="18" charset="0"/>
                <a:cs typeface="Times New Roman" pitchFamily="18" charset="0"/>
              </a:rPr>
              <a:t>This page allows user to register or login</a:t>
            </a:r>
          </a:p>
          <a:p>
            <a:pPr algn="just">
              <a:buBlip>
                <a:blip r:embed="rId3"/>
              </a:buBlip>
            </a:pPr>
            <a:r>
              <a:rPr lang="en-US" sz="1800" b="1" dirty="0" smtClean="0">
                <a:latin typeface="Times New Roman" pitchFamily="18" charset="0"/>
                <a:cs typeface="Times New Roman" pitchFamily="18" charset="0"/>
              </a:rPr>
              <a:t>Email Id is kept unique and used for login</a:t>
            </a:r>
          </a:p>
          <a:p>
            <a:pPr algn="just">
              <a:buBlip>
                <a:blip r:embed="rId3"/>
              </a:buBlip>
            </a:pPr>
            <a:r>
              <a:rPr lang="en-US" sz="1800" b="1" dirty="0" err="1" smtClean="0">
                <a:latin typeface="Times New Roman" pitchFamily="18" charset="0"/>
                <a:cs typeface="Times New Roman" pitchFamily="18" charset="0"/>
              </a:rPr>
              <a:t>Atleast</a:t>
            </a:r>
            <a:r>
              <a:rPr lang="en-US" sz="1800" b="1" dirty="0" smtClean="0">
                <a:latin typeface="Times New Roman" pitchFamily="18" charset="0"/>
                <a:cs typeface="Times New Roman" pitchFamily="18" charset="0"/>
              </a:rPr>
              <a:t> 6 characters long password required</a:t>
            </a:r>
            <a:endParaRPr lang="en-US" sz="1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4724400"/>
            <a:ext cx="5486400" cy="490538"/>
          </a:xfrm>
        </p:spPr>
        <p:txBody>
          <a:bodyPr>
            <a:normAutofit fontScale="90000"/>
          </a:bodyPr>
          <a:lstStyle/>
          <a:p>
            <a:pPr algn="just"/>
            <a:r>
              <a:rPr lang="en-US" sz="2400" i="1" u="sng" dirty="0" smtClean="0">
                <a:solidFill>
                  <a:srgbClr val="002060"/>
                </a:solidFill>
              </a:rPr>
              <a:t>PRODUCT DISPLAY PAGE OF WEBSITE</a:t>
            </a:r>
            <a:endParaRPr lang="en-US" sz="2400" i="1" u="sng" dirty="0">
              <a:solidFill>
                <a:srgbClr val="002060"/>
              </a:solidFill>
            </a:endParaRPr>
          </a:p>
        </p:txBody>
      </p:sp>
      <p:pic>
        <p:nvPicPr>
          <p:cNvPr id="6" name="Picture Placeholder 5"/>
          <p:cNvPicPr preferRelativeResize="0">
            <a:picLocks noGrp="1"/>
          </p:cNvPicPr>
          <p:nvPr>
            <p:ph type="pic" idx="1"/>
          </p:nvPr>
        </p:nvPicPr>
        <p:blipFill>
          <a:blip r:embed="rId2"/>
          <a:srcRect/>
          <a:stretch>
            <a:fillRect/>
          </a:stretch>
        </p:blipFill>
        <p:spPr bwMode="auto">
          <a:xfrm>
            <a:off x="381000" y="152400"/>
            <a:ext cx="8229600" cy="4572000"/>
          </a:xfrm>
          <a:prstGeom prst="rect">
            <a:avLst/>
          </a:prstGeom>
          <a:noFill/>
          <a:ln w="9525">
            <a:noFill/>
            <a:miter lim="800000"/>
            <a:headEnd/>
            <a:tailEnd/>
          </a:ln>
        </p:spPr>
      </p:pic>
      <p:sp>
        <p:nvSpPr>
          <p:cNvPr id="8" name="Text Placeholder 7"/>
          <p:cNvSpPr>
            <a:spLocks noGrp="1"/>
          </p:cNvSpPr>
          <p:nvPr>
            <p:ph type="body" sz="half" idx="2"/>
          </p:nvPr>
        </p:nvSpPr>
        <p:spPr>
          <a:xfrm>
            <a:off x="1828800" y="5181600"/>
            <a:ext cx="5486400" cy="1490662"/>
          </a:xfrm>
        </p:spPr>
        <p:txBody>
          <a:bodyPr>
            <a:noAutofit/>
          </a:bodyPr>
          <a:lstStyle/>
          <a:p>
            <a:pPr algn="just">
              <a:buBlip>
                <a:blip r:embed="rId3"/>
              </a:buBlip>
            </a:pPr>
            <a:r>
              <a:rPr lang="en-US" sz="1800" b="1" dirty="0" smtClean="0">
                <a:latin typeface="Times New Roman" pitchFamily="18" charset="0"/>
                <a:cs typeface="Times New Roman" pitchFamily="18" charset="0"/>
              </a:rPr>
              <a:t>This page shows the categorized list of products selected by the user</a:t>
            </a:r>
          </a:p>
          <a:p>
            <a:pPr algn="just">
              <a:buBlip>
                <a:blip r:embed="rId3"/>
              </a:buBlip>
            </a:pPr>
            <a:r>
              <a:rPr lang="en-US" sz="1800" b="1" dirty="0" smtClean="0">
                <a:latin typeface="Times New Roman" pitchFamily="18" charset="0"/>
                <a:cs typeface="Times New Roman" pitchFamily="18" charset="0"/>
              </a:rPr>
              <a:t>Shows product image, name, condition, warranty and price</a:t>
            </a:r>
          </a:p>
          <a:p>
            <a:pPr algn="just">
              <a:buBlip>
                <a:blip r:embed="rId3"/>
              </a:buBlip>
            </a:pPr>
            <a:r>
              <a:rPr lang="en-US" sz="1800" b="1" dirty="0" smtClean="0">
                <a:latin typeface="Times New Roman" pitchFamily="18" charset="0"/>
                <a:cs typeface="Times New Roman" pitchFamily="18" charset="0"/>
              </a:rPr>
              <a:t>Clickable Image and name for more information.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4876800"/>
            <a:ext cx="5486400" cy="490538"/>
          </a:xfrm>
        </p:spPr>
        <p:txBody>
          <a:bodyPr>
            <a:normAutofit fontScale="90000"/>
          </a:bodyPr>
          <a:lstStyle/>
          <a:p>
            <a:pPr algn="just"/>
            <a:r>
              <a:rPr lang="en-US" sz="2400" i="1" u="sng" dirty="0" smtClean="0">
                <a:solidFill>
                  <a:srgbClr val="002060"/>
                </a:solidFill>
              </a:rPr>
              <a:t>PRODUCT DESCRIPTION PAGE OF WEBSITE</a:t>
            </a:r>
            <a:endParaRPr lang="en-US" sz="2400" i="1" u="sng" dirty="0">
              <a:solidFill>
                <a:srgbClr val="002060"/>
              </a:solidFill>
            </a:endParaRPr>
          </a:p>
        </p:txBody>
      </p:sp>
      <p:pic>
        <p:nvPicPr>
          <p:cNvPr id="7" name="Picture Placeholder 6"/>
          <p:cNvPicPr preferRelativeResize="0">
            <a:picLocks noGrp="1"/>
          </p:cNvPicPr>
          <p:nvPr>
            <p:ph type="pic" idx="1"/>
          </p:nvPr>
        </p:nvPicPr>
        <p:blipFill>
          <a:blip r:embed="rId2"/>
          <a:srcRect/>
          <a:stretch>
            <a:fillRect/>
          </a:stretch>
        </p:blipFill>
        <p:spPr bwMode="auto">
          <a:xfrm>
            <a:off x="609600" y="76200"/>
            <a:ext cx="8229600" cy="4572000"/>
          </a:xfrm>
          <a:prstGeom prst="rect">
            <a:avLst/>
          </a:prstGeom>
          <a:noFill/>
          <a:ln w="9525">
            <a:noFill/>
            <a:miter lim="800000"/>
            <a:headEnd/>
            <a:tailEnd/>
          </a:ln>
        </p:spPr>
      </p:pic>
      <p:sp>
        <p:nvSpPr>
          <p:cNvPr id="8" name="Text Placeholder 7"/>
          <p:cNvSpPr>
            <a:spLocks noGrp="1"/>
          </p:cNvSpPr>
          <p:nvPr>
            <p:ph type="body" sz="half" idx="2"/>
          </p:nvPr>
        </p:nvSpPr>
        <p:spPr>
          <a:xfrm>
            <a:off x="1792288" y="5367338"/>
            <a:ext cx="5486400" cy="1338262"/>
          </a:xfrm>
        </p:spPr>
        <p:txBody>
          <a:bodyPr>
            <a:normAutofit/>
          </a:bodyPr>
          <a:lstStyle/>
          <a:p>
            <a:pPr algn="just">
              <a:buBlip>
                <a:blip r:embed="rId3"/>
              </a:buBlip>
            </a:pPr>
            <a:r>
              <a:rPr lang="en-US" sz="1600" b="1" dirty="0" smtClean="0">
                <a:latin typeface="Times New Roman" pitchFamily="18" charset="0"/>
                <a:cs typeface="Times New Roman" pitchFamily="18" charset="0"/>
              </a:rPr>
              <a:t>This page shows full information related to the product such as condition, seller, price, etc</a:t>
            </a:r>
          </a:p>
          <a:p>
            <a:pPr algn="just">
              <a:buBlip>
                <a:blip r:embed="rId3"/>
              </a:buBlip>
            </a:pPr>
            <a:r>
              <a:rPr lang="en-US" sz="1600" b="1" dirty="0" smtClean="0">
                <a:latin typeface="Times New Roman" pitchFamily="18" charset="0"/>
                <a:cs typeface="Times New Roman" pitchFamily="18" charset="0"/>
              </a:rPr>
              <a:t>Includes Link to seller’s shop</a:t>
            </a:r>
          </a:p>
          <a:p>
            <a:pPr algn="just">
              <a:buBlip>
                <a:blip r:embed="rId3"/>
              </a:buBlip>
            </a:pPr>
            <a:r>
              <a:rPr lang="en-US" sz="1600" b="1" dirty="0" smtClean="0">
                <a:latin typeface="Times New Roman" pitchFamily="18" charset="0"/>
                <a:cs typeface="Times New Roman" pitchFamily="18" charset="0"/>
              </a:rPr>
              <a:t> Also includes Buy Now and Add To Cart options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4876800"/>
            <a:ext cx="5486400" cy="490538"/>
          </a:xfrm>
        </p:spPr>
        <p:txBody>
          <a:bodyPr>
            <a:normAutofit/>
          </a:bodyPr>
          <a:lstStyle/>
          <a:p>
            <a:pPr algn="just"/>
            <a:r>
              <a:rPr lang="en-US" sz="2400" i="1" u="sng" dirty="0" smtClean="0">
                <a:solidFill>
                  <a:srgbClr val="002060"/>
                </a:solidFill>
              </a:rPr>
              <a:t>BUY CONFIRM PAGE OF WEBSITE</a:t>
            </a:r>
            <a:endParaRPr lang="en-US" sz="2400" i="1" u="sng" dirty="0">
              <a:solidFill>
                <a:srgbClr val="002060"/>
              </a:solidFill>
            </a:endParaRPr>
          </a:p>
        </p:txBody>
      </p:sp>
      <p:pic>
        <p:nvPicPr>
          <p:cNvPr id="6" name="Picture Placeholder 5"/>
          <p:cNvPicPr preferRelativeResize="0">
            <a:picLocks noGrp="1"/>
          </p:cNvPicPr>
          <p:nvPr>
            <p:ph type="pic" idx="1"/>
          </p:nvPr>
        </p:nvPicPr>
        <p:blipFill>
          <a:blip r:embed="rId2"/>
          <a:srcRect/>
          <a:stretch>
            <a:fillRect/>
          </a:stretch>
        </p:blipFill>
        <p:spPr bwMode="auto">
          <a:xfrm>
            <a:off x="381000" y="304800"/>
            <a:ext cx="8229600" cy="4572000"/>
          </a:xfrm>
          <a:prstGeom prst="rect">
            <a:avLst/>
          </a:prstGeom>
          <a:noFill/>
          <a:ln w="9525">
            <a:noFill/>
            <a:miter lim="800000"/>
            <a:headEnd/>
            <a:tailEnd/>
          </a:ln>
        </p:spPr>
      </p:pic>
      <p:sp>
        <p:nvSpPr>
          <p:cNvPr id="8" name="Text Placeholder 7"/>
          <p:cNvSpPr>
            <a:spLocks noGrp="1"/>
          </p:cNvSpPr>
          <p:nvPr>
            <p:ph type="body" sz="half" idx="2"/>
          </p:nvPr>
        </p:nvSpPr>
        <p:spPr>
          <a:xfrm>
            <a:off x="1792288" y="5367338"/>
            <a:ext cx="5486400" cy="1338262"/>
          </a:xfrm>
        </p:spPr>
        <p:txBody>
          <a:bodyPr>
            <a:normAutofit/>
          </a:bodyPr>
          <a:lstStyle/>
          <a:p>
            <a:pPr algn="just">
              <a:buBlip>
                <a:blip r:embed="rId3"/>
              </a:buBlip>
            </a:pPr>
            <a:r>
              <a:rPr lang="en-US" sz="1600" b="1" dirty="0" smtClean="0">
                <a:latin typeface="Times New Roman" pitchFamily="18" charset="0"/>
                <a:cs typeface="Times New Roman" pitchFamily="18" charset="0"/>
              </a:rPr>
              <a:t>This page shows the confirmation for buying the product</a:t>
            </a:r>
          </a:p>
          <a:p>
            <a:pPr algn="just">
              <a:buBlip>
                <a:blip r:embed="rId3"/>
              </a:buBlip>
            </a:pPr>
            <a:r>
              <a:rPr lang="en-US" sz="1600" b="1" dirty="0" smtClean="0">
                <a:latin typeface="Times New Roman" pitchFamily="18" charset="0"/>
                <a:cs typeface="Times New Roman" pitchFamily="18" charset="0"/>
              </a:rPr>
              <a:t>Allow option to specify address</a:t>
            </a:r>
          </a:p>
          <a:p>
            <a:pPr algn="just">
              <a:buBlip>
                <a:blip r:embed="rId3"/>
              </a:buBlip>
            </a:pPr>
            <a:r>
              <a:rPr lang="en-US" sz="1600" b="1" dirty="0" smtClean="0">
                <a:latin typeface="Times New Roman" pitchFamily="18" charset="0"/>
                <a:cs typeface="Times New Roman" pitchFamily="18" charset="0"/>
              </a:rPr>
              <a:t>Show the payment amount and method</a:t>
            </a:r>
          </a:p>
          <a:p>
            <a:pPr algn="just">
              <a:buBlip>
                <a:blip r:embed="rId3"/>
              </a:buBlip>
            </a:pPr>
            <a:r>
              <a:rPr lang="en-US" sz="1600" b="1" dirty="0" smtClean="0">
                <a:latin typeface="Times New Roman" pitchFamily="18" charset="0"/>
                <a:cs typeface="Times New Roman" pitchFamily="18" charset="0"/>
              </a:rPr>
              <a:t>Buy and Cancel button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4876800"/>
            <a:ext cx="5486400" cy="490538"/>
          </a:xfrm>
        </p:spPr>
        <p:txBody>
          <a:bodyPr>
            <a:normAutofit/>
          </a:bodyPr>
          <a:lstStyle/>
          <a:p>
            <a:pPr algn="just"/>
            <a:r>
              <a:rPr lang="en-US" sz="2400" i="1" u="sng" dirty="0" smtClean="0">
                <a:solidFill>
                  <a:srgbClr val="002060"/>
                </a:solidFill>
              </a:rPr>
              <a:t>BUY PAGE OF WEBSITE</a:t>
            </a:r>
            <a:endParaRPr lang="en-US" sz="2400" i="1" u="sng" dirty="0">
              <a:solidFill>
                <a:srgbClr val="002060"/>
              </a:solidFill>
            </a:endParaRPr>
          </a:p>
        </p:txBody>
      </p:sp>
      <p:pic>
        <p:nvPicPr>
          <p:cNvPr id="7" name="Picture Placeholder 6"/>
          <p:cNvPicPr preferRelativeResize="0">
            <a:picLocks noGrp="1"/>
          </p:cNvPicPr>
          <p:nvPr>
            <p:ph type="pic" idx="1"/>
          </p:nvPr>
        </p:nvPicPr>
        <p:blipFill>
          <a:blip r:embed="rId2"/>
          <a:srcRect/>
          <a:stretch>
            <a:fillRect/>
          </a:stretch>
        </p:blipFill>
        <p:spPr bwMode="auto">
          <a:xfrm>
            <a:off x="457200" y="152400"/>
            <a:ext cx="8229600" cy="4572000"/>
          </a:xfrm>
          <a:prstGeom prst="rect">
            <a:avLst/>
          </a:prstGeom>
          <a:noFill/>
          <a:ln w="9525">
            <a:noFill/>
            <a:miter lim="800000"/>
            <a:headEnd/>
            <a:tailEnd/>
          </a:ln>
        </p:spPr>
      </p:pic>
      <p:sp>
        <p:nvSpPr>
          <p:cNvPr id="8" name="Text Placeholder 7"/>
          <p:cNvSpPr>
            <a:spLocks noGrp="1"/>
          </p:cNvSpPr>
          <p:nvPr>
            <p:ph type="body" sz="half" idx="2"/>
          </p:nvPr>
        </p:nvSpPr>
        <p:spPr>
          <a:xfrm>
            <a:off x="1792288" y="5367338"/>
            <a:ext cx="5486400" cy="1338262"/>
          </a:xfrm>
        </p:spPr>
        <p:txBody>
          <a:bodyPr>
            <a:normAutofit/>
          </a:bodyPr>
          <a:lstStyle/>
          <a:p>
            <a:pPr algn="just">
              <a:buBlip>
                <a:blip r:embed="rId3"/>
              </a:buBlip>
            </a:pPr>
            <a:r>
              <a:rPr lang="en-US" sz="1600" b="1" dirty="0" smtClean="0">
                <a:latin typeface="Times New Roman" pitchFamily="18" charset="0"/>
                <a:cs typeface="Times New Roman" pitchFamily="18" charset="0"/>
              </a:rPr>
              <a:t>This page shows the confirmation of buy product with a unique transaction id</a:t>
            </a:r>
          </a:p>
          <a:p>
            <a:pPr algn="just">
              <a:buBlip>
                <a:blip r:embed="rId3"/>
              </a:buBlip>
            </a:pPr>
            <a:r>
              <a:rPr lang="en-US" sz="1600" b="1" dirty="0" smtClean="0">
                <a:latin typeface="Times New Roman" pitchFamily="18" charset="0"/>
                <a:cs typeface="Times New Roman" pitchFamily="18" charset="0"/>
              </a:rPr>
              <a:t>Show the delivery address and payment details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4800600"/>
            <a:ext cx="5486400" cy="490538"/>
          </a:xfrm>
        </p:spPr>
        <p:txBody>
          <a:bodyPr>
            <a:normAutofit/>
          </a:bodyPr>
          <a:lstStyle/>
          <a:p>
            <a:pPr algn="just"/>
            <a:r>
              <a:rPr lang="en-US" sz="2400" i="1" u="sng" dirty="0" smtClean="0">
                <a:solidFill>
                  <a:srgbClr val="002060"/>
                </a:solidFill>
              </a:rPr>
              <a:t>ACCOUNT PAGE OF USER</a:t>
            </a:r>
            <a:endParaRPr lang="en-US" sz="2400" i="1" u="sng" dirty="0">
              <a:solidFill>
                <a:srgbClr val="002060"/>
              </a:solidFill>
            </a:endParaRPr>
          </a:p>
        </p:txBody>
      </p:sp>
      <p:pic>
        <p:nvPicPr>
          <p:cNvPr id="1027" name="Picture 3"/>
          <p:cNvPicPr preferRelativeResize="0">
            <a:picLocks noGrp="1" noChangeArrowheads="1"/>
          </p:cNvPicPr>
          <p:nvPr>
            <p:ph type="pic" idx="1"/>
          </p:nvPr>
        </p:nvPicPr>
        <p:blipFill>
          <a:blip r:embed="rId2"/>
          <a:srcRect/>
          <a:stretch>
            <a:fillRect/>
          </a:stretch>
        </p:blipFill>
        <p:spPr bwMode="auto">
          <a:xfrm>
            <a:off x="533400" y="228600"/>
            <a:ext cx="8229600" cy="4572000"/>
          </a:xfrm>
          <a:prstGeom prst="rect">
            <a:avLst/>
          </a:prstGeom>
          <a:noFill/>
          <a:ln w="9525">
            <a:noFill/>
            <a:miter lim="800000"/>
            <a:headEnd/>
            <a:tailEnd/>
          </a:ln>
          <a:effectLst/>
        </p:spPr>
      </p:pic>
      <p:sp>
        <p:nvSpPr>
          <p:cNvPr id="8" name="Text Placeholder 7"/>
          <p:cNvSpPr>
            <a:spLocks noGrp="1"/>
          </p:cNvSpPr>
          <p:nvPr>
            <p:ph type="body" sz="half" idx="2"/>
          </p:nvPr>
        </p:nvSpPr>
        <p:spPr>
          <a:xfrm>
            <a:off x="1792288" y="5257800"/>
            <a:ext cx="5486400" cy="1600200"/>
          </a:xfrm>
        </p:spPr>
        <p:txBody>
          <a:bodyPr>
            <a:noAutofit/>
          </a:bodyPr>
          <a:lstStyle/>
          <a:p>
            <a:pPr algn="just">
              <a:buBlip>
                <a:blip r:embed="rId3"/>
              </a:buBlip>
            </a:pPr>
            <a:r>
              <a:rPr lang="en-US" sz="1500" b="1" dirty="0" smtClean="0">
                <a:latin typeface="Times New Roman" pitchFamily="18" charset="0"/>
                <a:cs typeface="Times New Roman" pitchFamily="18" charset="0"/>
              </a:rPr>
              <a:t>This page shows all the details related to account</a:t>
            </a:r>
          </a:p>
          <a:p>
            <a:pPr algn="just">
              <a:buBlip>
                <a:blip r:embed="rId3"/>
              </a:buBlip>
            </a:pPr>
            <a:r>
              <a:rPr lang="en-US" sz="1500" b="1" dirty="0" smtClean="0">
                <a:latin typeface="Times New Roman" pitchFamily="18" charset="0"/>
                <a:cs typeface="Times New Roman" pitchFamily="18" charset="0"/>
              </a:rPr>
              <a:t>Give options to check for products that have been bought by the user</a:t>
            </a:r>
          </a:p>
          <a:p>
            <a:pPr algn="just">
              <a:buBlip>
                <a:blip r:embed="rId3"/>
              </a:buBlip>
            </a:pPr>
            <a:r>
              <a:rPr lang="en-US" sz="1500" b="1" dirty="0" smtClean="0">
                <a:latin typeface="Times New Roman" pitchFamily="18" charset="0"/>
                <a:cs typeface="Times New Roman" pitchFamily="18" charset="0"/>
              </a:rPr>
              <a:t>Also to check which items have been posted and sold by him/her</a:t>
            </a:r>
          </a:p>
          <a:p>
            <a:pPr algn="just">
              <a:buBlip>
                <a:blip r:embed="rId3"/>
              </a:buBlip>
            </a:pPr>
            <a:r>
              <a:rPr lang="en-US" sz="1500" b="1" dirty="0" smtClean="0">
                <a:latin typeface="Times New Roman" pitchFamily="18" charset="0"/>
                <a:cs typeface="Times New Roman" pitchFamily="18" charset="0"/>
              </a:rPr>
              <a:t>Option to change account info and password</a:t>
            </a:r>
          </a:p>
          <a:p>
            <a:pPr algn="just">
              <a:buBlip>
                <a:blip r:embed="rId3"/>
              </a:buBlip>
            </a:pPr>
            <a:r>
              <a:rPr lang="en-US" sz="1500" b="1" dirty="0" smtClean="0">
                <a:latin typeface="Times New Roman" pitchFamily="18" charset="0"/>
                <a:cs typeface="Times New Roman" pitchFamily="18" charset="0"/>
              </a:rPr>
              <a:t>Wallet feature to add cash in advance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4800600"/>
            <a:ext cx="5486400" cy="490538"/>
          </a:xfrm>
        </p:spPr>
        <p:txBody>
          <a:bodyPr>
            <a:normAutofit/>
          </a:bodyPr>
          <a:lstStyle/>
          <a:p>
            <a:pPr algn="just"/>
            <a:r>
              <a:rPr lang="en-US" sz="2400" i="1" u="sng" dirty="0" smtClean="0">
                <a:solidFill>
                  <a:srgbClr val="002060"/>
                </a:solidFill>
              </a:rPr>
              <a:t>SELL PAGE FOR USER</a:t>
            </a:r>
            <a:endParaRPr lang="en-US" sz="2400" i="1" u="sng" dirty="0">
              <a:solidFill>
                <a:srgbClr val="002060"/>
              </a:solidFill>
            </a:endParaRPr>
          </a:p>
        </p:txBody>
      </p:sp>
      <p:pic>
        <p:nvPicPr>
          <p:cNvPr id="7" name="Picture Placeholder 6"/>
          <p:cNvPicPr preferRelativeResize="0">
            <a:picLocks noGrp="1"/>
          </p:cNvPicPr>
          <p:nvPr>
            <p:ph type="pic" idx="1"/>
          </p:nvPr>
        </p:nvPicPr>
        <p:blipFill>
          <a:blip r:embed="rId2"/>
          <a:srcRect/>
          <a:stretch>
            <a:fillRect/>
          </a:stretch>
        </p:blipFill>
        <p:spPr bwMode="auto">
          <a:xfrm>
            <a:off x="533400" y="304800"/>
            <a:ext cx="8229600" cy="4572000"/>
          </a:xfrm>
          <a:prstGeom prst="rect">
            <a:avLst/>
          </a:prstGeom>
          <a:noFill/>
          <a:ln w="9525">
            <a:noFill/>
            <a:miter lim="800000"/>
            <a:headEnd/>
            <a:tailEnd/>
          </a:ln>
        </p:spPr>
      </p:pic>
      <p:sp>
        <p:nvSpPr>
          <p:cNvPr id="8" name="Text Placeholder 7"/>
          <p:cNvSpPr>
            <a:spLocks noGrp="1"/>
          </p:cNvSpPr>
          <p:nvPr>
            <p:ph type="body" sz="half" idx="2"/>
          </p:nvPr>
        </p:nvSpPr>
        <p:spPr>
          <a:xfrm>
            <a:off x="1792288" y="5367338"/>
            <a:ext cx="5486400" cy="1338262"/>
          </a:xfrm>
        </p:spPr>
        <p:txBody>
          <a:bodyPr>
            <a:normAutofit/>
          </a:bodyPr>
          <a:lstStyle/>
          <a:p>
            <a:pPr algn="just">
              <a:buBlip>
                <a:blip r:embed="rId3"/>
              </a:buBlip>
            </a:pPr>
            <a:r>
              <a:rPr lang="en-US" sz="1800" b="1" dirty="0" smtClean="0">
                <a:latin typeface="Times New Roman" pitchFamily="18" charset="0"/>
                <a:cs typeface="Times New Roman" pitchFamily="18" charset="0"/>
              </a:rPr>
              <a:t>This page allow user to post product for selling</a:t>
            </a:r>
          </a:p>
          <a:p>
            <a:pPr algn="just">
              <a:buBlip>
                <a:blip r:embed="rId3"/>
              </a:buBlip>
            </a:pPr>
            <a:r>
              <a:rPr lang="en-US" sz="1800" b="1" dirty="0" smtClean="0">
                <a:latin typeface="Times New Roman" pitchFamily="18" charset="0"/>
                <a:cs typeface="Times New Roman" pitchFamily="18" charset="0"/>
              </a:rPr>
              <a:t>Entering product information such as name, category, subcategory, condition, warranty, image and description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4800600"/>
            <a:ext cx="5486400" cy="490538"/>
          </a:xfrm>
        </p:spPr>
        <p:txBody>
          <a:bodyPr>
            <a:normAutofit/>
          </a:bodyPr>
          <a:lstStyle/>
          <a:p>
            <a:pPr algn="just"/>
            <a:r>
              <a:rPr lang="en-US" sz="2400" i="1" u="sng" dirty="0" smtClean="0">
                <a:solidFill>
                  <a:srgbClr val="002060"/>
                </a:solidFill>
              </a:rPr>
              <a:t>HELP PAGE FOR USER</a:t>
            </a:r>
            <a:endParaRPr lang="en-US" sz="2400" i="1" u="sng" dirty="0">
              <a:solidFill>
                <a:srgbClr val="002060"/>
              </a:solidFill>
            </a:endParaRPr>
          </a:p>
        </p:txBody>
      </p:sp>
      <p:pic>
        <p:nvPicPr>
          <p:cNvPr id="6" name="Picture Placeholder 5"/>
          <p:cNvPicPr preferRelativeResize="0">
            <a:picLocks noGrp="1"/>
          </p:cNvPicPr>
          <p:nvPr>
            <p:ph type="pic" idx="1"/>
          </p:nvPr>
        </p:nvPicPr>
        <p:blipFill>
          <a:blip r:embed="rId2"/>
          <a:srcRect/>
          <a:stretch>
            <a:fillRect/>
          </a:stretch>
        </p:blipFill>
        <p:spPr bwMode="auto">
          <a:xfrm>
            <a:off x="304800" y="304800"/>
            <a:ext cx="8229600" cy="4572000"/>
          </a:xfrm>
          <a:prstGeom prst="rect">
            <a:avLst/>
          </a:prstGeom>
          <a:noFill/>
          <a:ln w="9525">
            <a:noFill/>
            <a:miter lim="800000"/>
            <a:headEnd/>
            <a:tailEnd/>
          </a:ln>
        </p:spPr>
      </p:pic>
      <p:sp>
        <p:nvSpPr>
          <p:cNvPr id="8" name="Text Placeholder 7"/>
          <p:cNvSpPr>
            <a:spLocks noGrp="1"/>
          </p:cNvSpPr>
          <p:nvPr>
            <p:ph type="body" sz="half" idx="2"/>
          </p:nvPr>
        </p:nvSpPr>
        <p:spPr>
          <a:xfrm>
            <a:off x="1792288" y="5367338"/>
            <a:ext cx="5486400" cy="1338262"/>
          </a:xfrm>
        </p:spPr>
        <p:txBody>
          <a:bodyPr>
            <a:normAutofit/>
          </a:bodyPr>
          <a:lstStyle/>
          <a:p>
            <a:pPr algn="just">
              <a:buBlip>
                <a:blip r:embed="rId3"/>
              </a:buBlip>
            </a:pPr>
            <a:r>
              <a:rPr lang="en-US" sz="1800" b="1" dirty="0" smtClean="0">
                <a:latin typeface="Times New Roman" pitchFamily="18" charset="0"/>
                <a:cs typeface="Times New Roman" pitchFamily="18" charset="0"/>
              </a:rPr>
              <a:t>This page allow information needed for new user for selling and buying products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4800600"/>
            <a:ext cx="5486400" cy="490538"/>
          </a:xfrm>
        </p:spPr>
        <p:txBody>
          <a:bodyPr>
            <a:normAutofit/>
          </a:bodyPr>
          <a:lstStyle/>
          <a:p>
            <a:pPr algn="just"/>
            <a:r>
              <a:rPr lang="en-US" sz="2400" i="1" u="sng" dirty="0" smtClean="0">
                <a:solidFill>
                  <a:srgbClr val="002060"/>
                </a:solidFill>
              </a:rPr>
              <a:t>RESULT PAGE FOR SEARCH</a:t>
            </a:r>
            <a:endParaRPr lang="en-US" sz="2400" i="1" u="sng" dirty="0">
              <a:solidFill>
                <a:srgbClr val="002060"/>
              </a:solidFill>
            </a:endParaRPr>
          </a:p>
        </p:txBody>
      </p:sp>
      <p:pic>
        <p:nvPicPr>
          <p:cNvPr id="7" name="Picture Placeholder 6"/>
          <p:cNvPicPr preferRelativeResize="0">
            <a:picLocks noGrp="1"/>
          </p:cNvPicPr>
          <p:nvPr>
            <p:ph type="pic" idx="1"/>
          </p:nvPr>
        </p:nvPicPr>
        <p:blipFill>
          <a:blip r:embed="rId2"/>
          <a:srcRect/>
          <a:stretch>
            <a:fillRect/>
          </a:stretch>
        </p:blipFill>
        <p:spPr bwMode="auto">
          <a:xfrm>
            <a:off x="609600" y="304800"/>
            <a:ext cx="8229600" cy="4572000"/>
          </a:xfrm>
          <a:prstGeom prst="rect">
            <a:avLst/>
          </a:prstGeom>
          <a:noFill/>
          <a:ln w="9525">
            <a:noFill/>
            <a:miter lim="800000"/>
            <a:headEnd/>
            <a:tailEnd/>
          </a:ln>
        </p:spPr>
      </p:pic>
      <p:sp>
        <p:nvSpPr>
          <p:cNvPr id="8" name="Text Placeholder 7"/>
          <p:cNvSpPr>
            <a:spLocks noGrp="1"/>
          </p:cNvSpPr>
          <p:nvPr>
            <p:ph type="body" sz="half" idx="2"/>
          </p:nvPr>
        </p:nvSpPr>
        <p:spPr>
          <a:xfrm>
            <a:off x="1792288" y="5367338"/>
            <a:ext cx="5486400" cy="1338262"/>
          </a:xfrm>
        </p:spPr>
        <p:txBody>
          <a:bodyPr>
            <a:normAutofit/>
          </a:bodyPr>
          <a:lstStyle/>
          <a:p>
            <a:pPr algn="just">
              <a:buBlip>
                <a:blip r:embed="rId3"/>
              </a:buBlip>
            </a:pPr>
            <a:r>
              <a:rPr lang="en-US" sz="1800" b="1" dirty="0" smtClean="0">
                <a:latin typeface="Times New Roman" pitchFamily="18" charset="0"/>
                <a:cs typeface="Times New Roman" pitchFamily="18" charset="0"/>
              </a:rPr>
              <a:t>This page show results for the searched text</a:t>
            </a:r>
          </a:p>
          <a:p>
            <a:pPr algn="just">
              <a:buBlip>
                <a:blip r:embed="rId3"/>
              </a:buBlip>
            </a:pPr>
            <a:r>
              <a:rPr lang="en-US" sz="1800" b="1" dirty="0" smtClean="0">
                <a:latin typeface="Times New Roman" pitchFamily="18" charset="0"/>
                <a:cs typeface="Times New Roman" pitchFamily="18" charset="0"/>
              </a:rPr>
              <a:t>Search results are on basis of product name or description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4800600"/>
            <a:ext cx="5486400" cy="490538"/>
          </a:xfrm>
        </p:spPr>
        <p:txBody>
          <a:bodyPr>
            <a:normAutofit/>
          </a:bodyPr>
          <a:lstStyle/>
          <a:p>
            <a:pPr algn="just"/>
            <a:r>
              <a:rPr lang="en-US" sz="2400" i="1" u="sng" dirty="0" smtClean="0">
                <a:solidFill>
                  <a:srgbClr val="002060"/>
                </a:solidFill>
              </a:rPr>
              <a:t>ADD TO CART PAGE FOR USER</a:t>
            </a:r>
            <a:endParaRPr lang="en-US" sz="2400" i="1" u="sng" dirty="0">
              <a:solidFill>
                <a:srgbClr val="002060"/>
              </a:solidFill>
            </a:endParaRPr>
          </a:p>
        </p:txBody>
      </p:sp>
      <p:pic>
        <p:nvPicPr>
          <p:cNvPr id="6" name="Picture Placeholder 5"/>
          <p:cNvPicPr preferRelativeResize="0">
            <a:picLocks noGrp="1"/>
          </p:cNvPicPr>
          <p:nvPr>
            <p:ph type="pic" idx="1"/>
          </p:nvPr>
        </p:nvPicPr>
        <p:blipFill>
          <a:blip r:embed="rId2"/>
          <a:srcRect/>
          <a:stretch>
            <a:fillRect/>
          </a:stretch>
        </p:blipFill>
        <p:spPr bwMode="auto">
          <a:xfrm>
            <a:off x="533400" y="304800"/>
            <a:ext cx="8229600" cy="4572000"/>
          </a:xfrm>
          <a:prstGeom prst="rect">
            <a:avLst/>
          </a:prstGeom>
          <a:noFill/>
          <a:ln w="9525">
            <a:noFill/>
            <a:miter lim="800000"/>
            <a:headEnd/>
            <a:tailEnd/>
          </a:ln>
        </p:spPr>
      </p:pic>
      <p:sp>
        <p:nvSpPr>
          <p:cNvPr id="8" name="Text Placeholder 7"/>
          <p:cNvSpPr>
            <a:spLocks noGrp="1"/>
          </p:cNvSpPr>
          <p:nvPr>
            <p:ph type="body" sz="half" idx="2"/>
          </p:nvPr>
        </p:nvSpPr>
        <p:spPr>
          <a:xfrm>
            <a:off x="1792288" y="5367338"/>
            <a:ext cx="5486400" cy="1338262"/>
          </a:xfrm>
        </p:spPr>
        <p:txBody>
          <a:bodyPr>
            <a:normAutofit/>
          </a:bodyPr>
          <a:lstStyle/>
          <a:p>
            <a:pPr algn="just">
              <a:buBlip>
                <a:blip r:embed="rId3"/>
              </a:buBlip>
            </a:pPr>
            <a:r>
              <a:rPr lang="en-US" sz="1800" b="1" dirty="0" smtClean="0">
                <a:latin typeface="Times New Roman" pitchFamily="18" charset="0"/>
                <a:cs typeface="Times New Roman" pitchFamily="18" charset="0"/>
              </a:rPr>
              <a:t>This page show products added to cart</a:t>
            </a:r>
          </a:p>
          <a:p>
            <a:pPr algn="just">
              <a:buBlip>
                <a:blip r:embed="rId3"/>
              </a:buBlip>
            </a:pPr>
            <a:r>
              <a:rPr lang="en-US" sz="1800" b="1" dirty="0" smtClean="0">
                <a:latin typeface="Times New Roman" pitchFamily="18" charset="0"/>
                <a:cs typeface="Times New Roman" pitchFamily="18" charset="0"/>
              </a:rPr>
              <a:t>Used a Session array to store &amp; show items</a:t>
            </a:r>
          </a:p>
          <a:p>
            <a:pPr algn="just">
              <a:buBlip>
                <a:blip r:embed="rId3"/>
              </a:buBlip>
            </a:pPr>
            <a:r>
              <a:rPr lang="en-US" sz="1800" b="1" dirty="0" smtClean="0">
                <a:latin typeface="Times New Roman" pitchFamily="18" charset="0"/>
                <a:cs typeface="Times New Roman" pitchFamily="18" charset="0"/>
              </a:rPr>
              <a:t>This page also has options to empty shopping cart, change quantity, remove a specific item and show total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4800600"/>
            <a:ext cx="5486400" cy="490538"/>
          </a:xfrm>
        </p:spPr>
        <p:txBody>
          <a:bodyPr>
            <a:normAutofit/>
          </a:bodyPr>
          <a:lstStyle/>
          <a:p>
            <a:pPr algn="just"/>
            <a:r>
              <a:rPr lang="en-US" sz="2400" i="1" u="sng" dirty="0" smtClean="0">
                <a:solidFill>
                  <a:srgbClr val="002060"/>
                </a:solidFill>
              </a:rPr>
              <a:t>CHECKOUT PAGE FOR CART</a:t>
            </a:r>
            <a:endParaRPr lang="en-US" sz="2400" i="1" u="sng" dirty="0">
              <a:solidFill>
                <a:srgbClr val="002060"/>
              </a:solidFill>
            </a:endParaRPr>
          </a:p>
        </p:txBody>
      </p:sp>
      <p:pic>
        <p:nvPicPr>
          <p:cNvPr id="6" name="Picture Placeholder 5"/>
          <p:cNvPicPr preferRelativeResize="0">
            <a:picLocks noGrp="1"/>
          </p:cNvPicPr>
          <p:nvPr>
            <p:ph type="pic" idx="1"/>
          </p:nvPr>
        </p:nvPicPr>
        <p:blipFill>
          <a:blip r:embed="rId2"/>
          <a:srcRect/>
          <a:stretch>
            <a:fillRect/>
          </a:stretch>
        </p:blipFill>
        <p:spPr bwMode="auto">
          <a:xfrm>
            <a:off x="381000" y="228600"/>
            <a:ext cx="8229600" cy="4572000"/>
          </a:xfrm>
          <a:prstGeom prst="rect">
            <a:avLst/>
          </a:prstGeom>
          <a:noFill/>
          <a:ln w="9525">
            <a:noFill/>
            <a:miter lim="800000"/>
            <a:headEnd/>
            <a:tailEnd/>
          </a:ln>
        </p:spPr>
      </p:pic>
      <p:sp>
        <p:nvSpPr>
          <p:cNvPr id="8" name="Text Placeholder 7"/>
          <p:cNvSpPr>
            <a:spLocks noGrp="1"/>
          </p:cNvSpPr>
          <p:nvPr>
            <p:ph type="body" sz="half" idx="2"/>
          </p:nvPr>
        </p:nvSpPr>
        <p:spPr>
          <a:xfrm>
            <a:off x="1792288" y="5367338"/>
            <a:ext cx="5486400" cy="1338262"/>
          </a:xfrm>
        </p:spPr>
        <p:txBody>
          <a:bodyPr>
            <a:normAutofit fontScale="92500" lnSpcReduction="20000"/>
          </a:bodyPr>
          <a:lstStyle/>
          <a:p>
            <a:pPr algn="just">
              <a:buBlip>
                <a:blip r:embed="rId3"/>
              </a:buBlip>
            </a:pPr>
            <a:r>
              <a:rPr lang="en-US" sz="1800" b="1" dirty="0" smtClean="0">
                <a:latin typeface="Times New Roman" pitchFamily="18" charset="0"/>
                <a:cs typeface="Times New Roman" pitchFamily="18" charset="0"/>
              </a:rPr>
              <a:t>This page shows the confirmation for buying the products in cart</a:t>
            </a:r>
          </a:p>
          <a:p>
            <a:pPr algn="just">
              <a:buBlip>
                <a:blip r:embed="rId3"/>
              </a:buBlip>
            </a:pPr>
            <a:r>
              <a:rPr lang="en-US" sz="1800" b="1" dirty="0" smtClean="0">
                <a:latin typeface="Times New Roman" pitchFamily="18" charset="0"/>
                <a:cs typeface="Times New Roman" pitchFamily="18" charset="0"/>
              </a:rPr>
              <a:t>Allow option to specify address</a:t>
            </a:r>
          </a:p>
          <a:p>
            <a:pPr algn="just">
              <a:buBlip>
                <a:blip r:embed="rId3"/>
              </a:buBlip>
            </a:pPr>
            <a:r>
              <a:rPr lang="en-US" sz="1800" b="1" dirty="0" smtClean="0">
                <a:latin typeface="Times New Roman" pitchFamily="18" charset="0"/>
                <a:cs typeface="Times New Roman" pitchFamily="18" charset="0"/>
              </a:rPr>
              <a:t>Show the total payment amount and method</a:t>
            </a:r>
          </a:p>
          <a:p>
            <a:pPr algn="just">
              <a:buBlip>
                <a:blip r:embed="rId3"/>
              </a:buBlip>
            </a:pPr>
            <a:r>
              <a:rPr lang="en-US" sz="1800" b="1" dirty="0" smtClean="0">
                <a:latin typeface="Times New Roman" pitchFamily="18" charset="0"/>
                <a:cs typeface="Times New Roman" pitchFamily="18" charset="0"/>
              </a:rPr>
              <a:t>Buy and Cancel button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4876800"/>
            <a:ext cx="5486400" cy="490538"/>
          </a:xfrm>
        </p:spPr>
        <p:txBody>
          <a:bodyPr>
            <a:normAutofit fontScale="90000"/>
          </a:bodyPr>
          <a:lstStyle/>
          <a:p>
            <a:pPr algn="just"/>
            <a:r>
              <a:rPr lang="en-US" sz="2400" i="1" u="sng" dirty="0" smtClean="0">
                <a:solidFill>
                  <a:srgbClr val="002060"/>
                </a:solidFill>
              </a:rPr>
              <a:t>SHIPMENT PAGE FOR BUYER AND SELLER</a:t>
            </a:r>
            <a:endParaRPr lang="en-US" sz="2400" i="1" u="sng" dirty="0">
              <a:solidFill>
                <a:srgbClr val="002060"/>
              </a:solidFill>
            </a:endParaRPr>
          </a:p>
        </p:txBody>
      </p:sp>
      <p:pic>
        <p:nvPicPr>
          <p:cNvPr id="7" name="Picture Placeholder 6"/>
          <p:cNvPicPr preferRelativeResize="0">
            <a:picLocks noGrp="1"/>
          </p:cNvPicPr>
          <p:nvPr>
            <p:ph type="pic" idx="1"/>
          </p:nvPr>
        </p:nvPicPr>
        <p:blipFill>
          <a:blip r:embed="rId2"/>
          <a:srcRect/>
          <a:stretch>
            <a:fillRect/>
          </a:stretch>
        </p:blipFill>
        <p:spPr bwMode="auto">
          <a:xfrm>
            <a:off x="533400" y="76200"/>
            <a:ext cx="8229600" cy="4572000"/>
          </a:xfrm>
          <a:prstGeom prst="rect">
            <a:avLst/>
          </a:prstGeom>
          <a:noFill/>
          <a:ln w="9525">
            <a:noFill/>
            <a:miter lim="800000"/>
            <a:headEnd/>
            <a:tailEnd/>
          </a:ln>
        </p:spPr>
      </p:pic>
      <p:sp>
        <p:nvSpPr>
          <p:cNvPr id="8" name="Text Placeholder 7"/>
          <p:cNvSpPr>
            <a:spLocks noGrp="1"/>
          </p:cNvSpPr>
          <p:nvPr>
            <p:ph type="body" sz="half" idx="2"/>
          </p:nvPr>
        </p:nvSpPr>
        <p:spPr>
          <a:xfrm>
            <a:off x="1792288" y="5367338"/>
            <a:ext cx="5486400" cy="1338262"/>
          </a:xfrm>
        </p:spPr>
        <p:txBody>
          <a:bodyPr>
            <a:normAutofit fontScale="85000" lnSpcReduction="10000"/>
          </a:bodyPr>
          <a:lstStyle/>
          <a:p>
            <a:pPr algn="just">
              <a:buBlip>
                <a:blip r:embed="rId3"/>
              </a:buBlip>
            </a:pPr>
            <a:r>
              <a:rPr lang="en-US" sz="1800" b="1" dirty="0" smtClean="0">
                <a:latin typeface="Times New Roman" pitchFamily="18" charset="0"/>
                <a:cs typeface="Times New Roman" pitchFamily="18" charset="0"/>
              </a:rPr>
              <a:t>This page allows the user to update shipment details regarding the products sold</a:t>
            </a:r>
          </a:p>
          <a:p>
            <a:pPr algn="just">
              <a:buBlip>
                <a:blip r:embed="rId3"/>
              </a:buBlip>
            </a:pPr>
            <a:r>
              <a:rPr lang="en-US" sz="1800" b="1" dirty="0" smtClean="0">
                <a:latin typeface="Times New Roman" pitchFamily="18" charset="0"/>
                <a:cs typeface="Times New Roman" pitchFamily="18" charset="0"/>
              </a:rPr>
              <a:t>Allow buyer to know the shipment details such as courier name, track number and website</a:t>
            </a:r>
          </a:p>
          <a:p>
            <a:pPr algn="just">
              <a:buBlip>
                <a:blip r:embed="rId3"/>
              </a:buBlip>
            </a:pPr>
            <a:r>
              <a:rPr lang="en-US" sz="1800" b="1" dirty="0" smtClean="0">
                <a:latin typeface="Times New Roman" pitchFamily="18" charset="0"/>
                <a:cs typeface="Times New Roman" pitchFamily="18" charset="0"/>
              </a:rPr>
              <a:t>Also allows buyer to confirm delivery or complaint for a refund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4876800"/>
            <a:ext cx="5486400" cy="490538"/>
          </a:xfrm>
        </p:spPr>
        <p:txBody>
          <a:bodyPr>
            <a:normAutofit fontScale="90000"/>
          </a:bodyPr>
          <a:lstStyle/>
          <a:p>
            <a:pPr algn="just"/>
            <a:r>
              <a:rPr lang="en-US" sz="2400" i="1" u="sng" dirty="0" smtClean="0">
                <a:solidFill>
                  <a:srgbClr val="002060"/>
                </a:solidFill>
              </a:rPr>
              <a:t>PAYMENT GATEWAY FOR ONLINE PAYMENTS</a:t>
            </a:r>
            <a:endParaRPr lang="en-US" sz="2400" i="1" u="sng" dirty="0">
              <a:solidFill>
                <a:srgbClr val="002060"/>
              </a:solidFill>
            </a:endParaRPr>
          </a:p>
        </p:txBody>
      </p:sp>
      <p:pic>
        <p:nvPicPr>
          <p:cNvPr id="6" name="Picture Placeholder 5"/>
          <p:cNvPicPr preferRelativeResize="0">
            <a:picLocks noGrp="1"/>
          </p:cNvPicPr>
          <p:nvPr>
            <p:ph type="pic" idx="1"/>
          </p:nvPr>
        </p:nvPicPr>
        <p:blipFill>
          <a:blip r:embed="rId2"/>
          <a:srcRect/>
          <a:stretch>
            <a:fillRect/>
          </a:stretch>
        </p:blipFill>
        <p:spPr bwMode="auto">
          <a:xfrm>
            <a:off x="533400" y="76200"/>
            <a:ext cx="8229600" cy="4572000"/>
          </a:xfrm>
          <a:prstGeom prst="rect">
            <a:avLst/>
          </a:prstGeom>
          <a:noFill/>
          <a:ln w="9525">
            <a:noFill/>
            <a:miter lim="800000"/>
            <a:headEnd/>
            <a:tailEnd/>
          </a:ln>
        </p:spPr>
      </p:pic>
      <p:sp>
        <p:nvSpPr>
          <p:cNvPr id="8" name="Text Placeholder 7"/>
          <p:cNvSpPr>
            <a:spLocks noGrp="1"/>
          </p:cNvSpPr>
          <p:nvPr>
            <p:ph type="body" sz="half" idx="2"/>
          </p:nvPr>
        </p:nvSpPr>
        <p:spPr>
          <a:xfrm>
            <a:off x="1792288" y="5367338"/>
            <a:ext cx="5486400" cy="1338262"/>
          </a:xfrm>
        </p:spPr>
        <p:txBody>
          <a:bodyPr>
            <a:normAutofit/>
          </a:bodyPr>
          <a:lstStyle/>
          <a:p>
            <a:pPr algn="just">
              <a:buBlip>
                <a:blip r:embed="rId3"/>
              </a:buBlip>
            </a:pPr>
            <a:r>
              <a:rPr lang="en-US" sz="1800" b="1" dirty="0" smtClean="0">
                <a:latin typeface="Times New Roman" pitchFamily="18" charset="0"/>
                <a:cs typeface="Times New Roman" pitchFamily="18" charset="0"/>
              </a:rPr>
              <a:t>This page allows the user’s to pay online through credit/debit card</a:t>
            </a:r>
          </a:p>
          <a:p>
            <a:pPr algn="just">
              <a:buBlip>
                <a:blip r:embed="rId3"/>
              </a:buBlip>
            </a:pPr>
            <a:r>
              <a:rPr lang="en-US" sz="1800" b="1" dirty="0" smtClean="0">
                <a:latin typeface="Times New Roman" pitchFamily="18" charset="0"/>
                <a:cs typeface="Times New Roman" pitchFamily="18" charset="0"/>
              </a:rPr>
              <a:t>Allow 16 digit card number, 3 digit number and other details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4800600"/>
            <a:ext cx="5486400" cy="490538"/>
          </a:xfrm>
        </p:spPr>
        <p:txBody>
          <a:bodyPr>
            <a:normAutofit/>
          </a:bodyPr>
          <a:lstStyle/>
          <a:p>
            <a:pPr algn="just"/>
            <a:r>
              <a:rPr lang="en-US" sz="2400" i="1" u="sng" dirty="0" smtClean="0">
                <a:solidFill>
                  <a:srgbClr val="002060"/>
                </a:solidFill>
              </a:rPr>
              <a:t>VERIFIED BY VISA PAGE</a:t>
            </a:r>
            <a:endParaRPr lang="en-US" sz="2400" i="1" u="sng" dirty="0">
              <a:solidFill>
                <a:srgbClr val="002060"/>
              </a:solidFill>
            </a:endParaRPr>
          </a:p>
        </p:txBody>
      </p:sp>
      <p:pic>
        <p:nvPicPr>
          <p:cNvPr id="7" name="Picture Placeholder 6"/>
          <p:cNvPicPr preferRelativeResize="0">
            <a:picLocks noGrp="1"/>
          </p:cNvPicPr>
          <p:nvPr>
            <p:ph type="pic" idx="1"/>
          </p:nvPr>
        </p:nvPicPr>
        <p:blipFill>
          <a:blip r:embed="rId2"/>
          <a:srcRect/>
          <a:stretch>
            <a:fillRect/>
          </a:stretch>
        </p:blipFill>
        <p:spPr bwMode="auto">
          <a:xfrm>
            <a:off x="381000" y="228600"/>
            <a:ext cx="8229600" cy="4572000"/>
          </a:xfrm>
          <a:prstGeom prst="rect">
            <a:avLst/>
          </a:prstGeom>
          <a:noFill/>
          <a:ln w="9525">
            <a:noFill/>
            <a:miter lim="800000"/>
            <a:headEnd/>
            <a:tailEnd/>
          </a:ln>
        </p:spPr>
      </p:pic>
      <p:sp>
        <p:nvSpPr>
          <p:cNvPr id="8" name="Text Placeholder 7"/>
          <p:cNvSpPr>
            <a:spLocks noGrp="1"/>
          </p:cNvSpPr>
          <p:nvPr>
            <p:ph type="body" sz="half" idx="2"/>
          </p:nvPr>
        </p:nvSpPr>
        <p:spPr>
          <a:xfrm>
            <a:off x="1792288" y="5367338"/>
            <a:ext cx="5486400" cy="1338262"/>
          </a:xfrm>
        </p:spPr>
        <p:txBody>
          <a:bodyPr>
            <a:normAutofit/>
          </a:bodyPr>
          <a:lstStyle/>
          <a:p>
            <a:pPr algn="just">
              <a:buBlip>
                <a:blip r:embed="rId3"/>
              </a:buBlip>
            </a:pPr>
            <a:r>
              <a:rPr lang="en-US" sz="1800" b="1" dirty="0" smtClean="0">
                <a:latin typeface="Times New Roman" pitchFamily="18" charset="0"/>
                <a:cs typeface="Times New Roman" pitchFamily="18" charset="0"/>
              </a:rPr>
              <a:t>This page comes after payment gateway</a:t>
            </a:r>
          </a:p>
          <a:p>
            <a:pPr algn="just">
              <a:buBlip>
                <a:blip r:embed="rId3"/>
              </a:buBlip>
            </a:pPr>
            <a:r>
              <a:rPr lang="en-US" sz="1800" b="1" dirty="0" smtClean="0">
                <a:latin typeface="Times New Roman" pitchFamily="18" charset="0"/>
                <a:cs typeface="Times New Roman" pitchFamily="18" charset="0"/>
              </a:rPr>
              <a:t>Enter verified by visa 3D secure password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u="sng" dirty="0" smtClean="0">
                <a:latin typeface="Times New Roman" pitchFamily="18" charset="0"/>
                <a:cs typeface="Times New Roman" pitchFamily="18" charset="0"/>
              </a:rPr>
              <a:t>CONCLUSION</a:t>
            </a:r>
            <a:endParaRPr lang="en-US" b="1" u="sng" dirty="0">
              <a:latin typeface="Times New Roman" pitchFamily="18" charset="0"/>
              <a:cs typeface="Times New Roman" pitchFamily="18" charset="0"/>
            </a:endParaRPr>
          </a:p>
        </p:txBody>
      </p:sp>
      <p:sp>
        <p:nvSpPr>
          <p:cNvPr id="6" name="Content Placeholder 5"/>
          <p:cNvSpPr>
            <a:spLocks noGrp="1"/>
          </p:cNvSpPr>
          <p:nvPr>
            <p:ph idx="1"/>
          </p:nvPr>
        </p:nvSpPr>
        <p:spPr/>
        <p:txBody>
          <a:bodyPr/>
          <a:lstStyle/>
          <a:p>
            <a:r>
              <a:rPr lang="en-US" dirty="0" smtClean="0"/>
              <a:t>With this project, the efforts made to perform the required operations are reduced.</a:t>
            </a:r>
          </a:p>
          <a:p>
            <a:r>
              <a:rPr lang="en-US" dirty="0" smtClean="0"/>
              <a:t>One can easily shop online in future reference.</a:t>
            </a:r>
          </a:p>
          <a:p>
            <a:r>
              <a:rPr lang="en-US" dirty="0" smtClean="0"/>
              <a:t>Once online, this website can be accessed on any platform.</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u="sng" dirty="0" smtClean="0">
                <a:latin typeface="Times New Roman" pitchFamily="18" charset="0"/>
                <a:cs typeface="Times New Roman" pitchFamily="18" charset="0"/>
              </a:rPr>
              <a:t>FUTURE SCOPE</a:t>
            </a:r>
            <a:endParaRPr lang="en-US" u="sng" dirty="0">
              <a:latin typeface="Times New Roman" pitchFamily="18" charset="0"/>
              <a:cs typeface="Times New Roman" pitchFamily="18" charset="0"/>
            </a:endParaRPr>
          </a:p>
        </p:txBody>
      </p:sp>
      <p:sp>
        <p:nvSpPr>
          <p:cNvPr id="6" name="Content Placeholder 5"/>
          <p:cNvSpPr>
            <a:spLocks noGrp="1"/>
          </p:cNvSpPr>
          <p:nvPr>
            <p:ph idx="1"/>
          </p:nvPr>
        </p:nvSpPr>
        <p:spPr>
          <a:xfrm>
            <a:off x="457200" y="1371600"/>
            <a:ext cx="8229600" cy="5181600"/>
          </a:xfrm>
        </p:spPr>
        <p:txBody>
          <a:bodyPr>
            <a:normAutofit fontScale="92500"/>
          </a:bodyPr>
          <a:lstStyle/>
          <a:p>
            <a:r>
              <a:rPr lang="en-US" sz="2400" dirty="0" smtClean="0"/>
              <a:t>It ensures user friendly and easy to use website with quality products that can be purchased. </a:t>
            </a:r>
          </a:p>
          <a:p>
            <a:r>
              <a:rPr lang="en-US" sz="2400" dirty="0" err="1" smtClean="0"/>
              <a:t>eMart</a:t>
            </a:r>
            <a:r>
              <a:rPr lang="en-US" sz="2400" dirty="0" smtClean="0"/>
              <a:t> website also provides provisions for administrator to easily manage the content of the website.</a:t>
            </a:r>
          </a:p>
          <a:p>
            <a:r>
              <a:rPr lang="en-US" sz="2400" dirty="0" smtClean="0"/>
              <a:t>It reduces human efforts and resources (transport) to go to shops and buy products or sell their  products.</a:t>
            </a:r>
          </a:p>
          <a:p>
            <a:r>
              <a:rPr lang="en-US" sz="2400" dirty="0" smtClean="0"/>
              <a:t>In this very busy lifestyle this system can save the precious time of the customers by obviating the requirement of going to a shop in a heavy traffic.</a:t>
            </a:r>
          </a:p>
          <a:p>
            <a:r>
              <a:rPr lang="en-US" sz="2400" dirty="0" smtClean="0"/>
              <a:t>Today’s world is definitely a world of internet, there is a computer in almost every second home and this radio will further improve in few years. So, it’s this online shopping and selling system which is going to rule in the future.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latin typeface="Times New Roman" pitchFamily="18" charset="0"/>
                <a:cs typeface="Times New Roman" pitchFamily="18" charset="0"/>
              </a:rPr>
              <a:t>BIBLIOGRAPHY</a:t>
            </a:r>
            <a:endParaRPr lang="en-US"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lvl="0"/>
            <a:r>
              <a:rPr lang="en-US" dirty="0" smtClean="0"/>
              <a:t>Website Forums - PHP and </a:t>
            </a:r>
            <a:r>
              <a:rPr lang="en-US" dirty="0" err="1" smtClean="0"/>
              <a:t>jQuery</a:t>
            </a:r>
            <a:r>
              <a:rPr lang="en-US" dirty="0" smtClean="0"/>
              <a:t>.</a:t>
            </a:r>
          </a:p>
          <a:p>
            <a:pPr lvl="0"/>
            <a:r>
              <a:rPr lang="en-US" dirty="0" smtClean="0"/>
              <a:t>Websites – </a:t>
            </a:r>
            <a:r>
              <a:rPr lang="en-US" u="sng" dirty="0" smtClean="0">
                <a:hlinkClick r:id="rId2"/>
              </a:rPr>
              <a:t>www.google.com</a:t>
            </a:r>
            <a:r>
              <a:rPr lang="en-US" dirty="0" smtClean="0"/>
              <a:t>, </a:t>
            </a:r>
            <a:r>
              <a:rPr lang="en-US" u="sng" dirty="0" smtClean="0">
                <a:hlinkClick r:id="rId3"/>
              </a:rPr>
              <a:t>www.w3schools.com</a:t>
            </a:r>
            <a:r>
              <a:rPr lang="en-US" dirty="0" smtClean="0"/>
              <a:t>, </a:t>
            </a:r>
            <a:r>
              <a:rPr lang="en-US" u="sng" dirty="0" smtClean="0">
                <a:hlinkClick r:id="rId4"/>
              </a:rPr>
              <a:t>www.wikipedia.com</a:t>
            </a:r>
            <a:r>
              <a:rPr lang="en-US" dirty="0" smtClean="0"/>
              <a:t>, </a:t>
            </a:r>
            <a:r>
              <a:rPr lang="en-US" u="sng" dirty="0" smtClean="0">
                <a:hlinkClick r:id="rId5"/>
              </a:rPr>
              <a:t>www.youtube.com</a:t>
            </a:r>
            <a:r>
              <a:rPr lang="en-US" dirty="0" smtClean="0"/>
              <a:t>, </a:t>
            </a:r>
            <a:r>
              <a:rPr lang="en-US" u="sng" dirty="0" smtClean="0">
                <a:hlinkClick r:id="rId6"/>
              </a:rPr>
              <a:t>www.jquery.com</a:t>
            </a:r>
            <a:r>
              <a:rPr lang="en-US" dirty="0" smtClean="0"/>
              <a:t>.</a:t>
            </a:r>
          </a:p>
          <a:p>
            <a:pPr lvl="0"/>
            <a:r>
              <a:rPr lang="en-US" dirty="0" smtClean="0"/>
              <a:t>For textbooks - Head First with PHP, Head First with HTML and CSS.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idx="4294967295"/>
          </p:nvPr>
        </p:nvSpPr>
        <p:spPr>
          <a:xfrm>
            <a:off x="838200" y="2133600"/>
            <a:ext cx="7772400" cy="1470025"/>
          </a:xfrm>
        </p:spPr>
        <p:txBody>
          <a:bodyPr>
            <a:normAutofit/>
          </a:bodyPr>
          <a:lstStyle/>
          <a:p>
            <a:r>
              <a:rPr lang="en-US" sz="8000" b="1" i="1" u="sng" dirty="0" smtClean="0">
                <a:latin typeface="Times New Roman" pitchFamily="18" charset="0"/>
                <a:cs typeface="Times New Roman" pitchFamily="18" charset="0"/>
              </a:rPr>
              <a:t>Thank You</a:t>
            </a:r>
            <a:endParaRPr lang="en-US" sz="8000" b="1" i="1" u="sng"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285</TotalTime>
  <Words>780</Words>
  <Application>Microsoft Office PowerPoint</Application>
  <PresentationFormat>On-screen Show (4:3)</PresentationFormat>
  <Paragraphs>94</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Apex</vt:lpstr>
      <vt:lpstr>PROJECT ON ONLINE SHOPPING ENTITLED eMart</vt:lpstr>
      <vt:lpstr>OBJECTIVES</vt:lpstr>
      <vt:lpstr>TECHNOLOGIES USED</vt:lpstr>
      <vt:lpstr>HOME PAGE OF WEBSITE</vt:lpstr>
      <vt:lpstr>REGISTRATION PAGE OF WEBSITE</vt:lpstr>
      <vt:lpstr>PRODUCT DISPLAY PAGE OF WEBSITE</vt:lpstr>
      <vt:lpstr>PRODUCT DESCRIPTION PAGE OF WEBSITE</vt:lpstr>
      <vt:lpstr>BUY CONFIRM PAGE OF WEBSITE</vt:lpstr>
      <vt:lpstr>BUY PAGE OF WEBSITE</vt:lpstr>
      <vt:lpstr>ACCOUNT PAGE OF USER</vt:lpstr>
      <vt:lpstr>SELL PAGE FOR USER</vt:lpstr>
      <vt:lpstr>HELP PAGE FOR USER</vt:lpstr>
      <vt:lpstr>RESULT PAGE FOR SEARCH</vt:lpstr>
      <vt:lpstr>ADD TO CART PAGE FOR USER</vt:lpstr>
      <vt:lpstr>CHECKOUT PAGE FOR CART</vt:lpstr>
      <vt:lpstr>SHIPMENT PAGE FOR BUYER AND SELLER</vt:lpstr>
      <vt:lpstr>PAYMENT GATEWAY FOR ONLINE PAYMENTS</vt:lpstr>
      <vt:lpstr>VERIFIED BY VISA PAGE</vt:lpstr>
      <vt:lpstr>CONCLUSION</vt:lpstr>
      <vt:lpstr>FUTURE SCOPE</vt:lpstr>
      <vt:lpstr>BIBLIOGRAPHY</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EASY RECEIPT</dc:title>
  <dc:creator>SIDDHANT</dc:creator>
  <cp:lastModifiedBy>SIDDHANT</cp:lastModifiedBy>
  <cp:revision>63</cp:revision>
  <dcterms:created xsi:type="dcterms:W3CDTF">2013-11-15T06:34:52Z</dcterms:created>
  <dcterms:modified xsi:type="dcterms:W3CDTF">2014-05-27T18:06:58Z</dcterms:modified>
</cp:coreProperties>
</file>